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9" r:id="rId4"/>
    <p:sldId id="263" r:id="rId5"/>
    <p:sldId id="267" r:id="rId6"/>
    <p:sldId id="269" r:id="rId7"/>
    <p:sldId id="268" r:id="rId8"/>
    <p:sldId id="271" r:id="rId9"/>
    <p:sldId id="274" r:id="rId10"/>
    <p:sldId id="276" r:id="rId11"/>
    <p:sldId id="273" r:id="rId12"/>
    <p:sldId id="283" r:id="rId13"/>
    <p:sldId id="284" r:id="rId14"/>
    <p:sldId id="277" r:id="rId15"/>
    <p:sldId id="278" r:id="rId16"/>
    <p:sldId id="279" r:id="rId17"/>
    <p:sldId id="280" r:id="rId18"/>
    <p:sldId id="285" r:id="rId19"/>
    <p:sldId id="286" r:id="rId20"/>
    <p:sldId id="264" r:id="rId21"/>
    <p:sldId id="287" r:id="rId22"/>
    <p:sldId id="28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521" autoAdjust="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bg>
      <p:bgPr>
        <a:solidFill>
          <a:srgbClr val="0023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BCC5EC-C68F-CBD7-0EF4-CA2E760F55C6}"/>
              </a:ext>
            </a:extLst>
          </p:cNvPr>
          <p:cNvSpPr/>
          <p:nvPr/>
        </p:nvSpPr>
        <p:spPr>
          <a:xfrm>
            <a:off x="0" y="5209309"/>
            <a:ext cx="12191996" cy="1648690"/>
          </a:xfrm>
          <a:prstGeom prst="rect">
            <a:avLst/>
          </a:prstGeom>
          <a:solidFill>
            <a:srgbClr val="002355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Lucida Sans Unicode" pitchFamily="34"/>
              <a:cs typeface="Lucida Sans Unicode" pitchFamily="34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B8D62C43-B452-D82F-081A-BDF253076DAE}"/>
              </a:ext>
            </a:extLst>
          </p:cNvPr>
          <p:cNvSpPr/>
          <p:nvPr/>
        </p:nvSpPr>
        <p:spPr>
          <a:xfrm>
            <a:off x="0" y="0"/>
            <a:ext cx="12191996" cy="5209309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Заглавие 1">
            <a:extLst>
              <a:ext uri="{FF2B5EF4-FFF2-40B4-BE49-F238E27FC236}">
                <a16:creationId xmlns:a16="http://schemas.microsoft.com/office/drawing/2014/main" id="{F83A19B9-33BC-07A1-9FF8-30635D5A009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570381"/>
            <a:ext cx="9144000" cy="1939579"/>
          </a:xfrm>
        </p:spPr>
        <p:txBody>
          <a:bodyPr anchorCtr="1"/>
          <a:lstStyle>
            <a:lvl1pPr algn="ctr">
              <a:defRPr sz="4400">
                <a:solidFill>
                  <a:srgbClr val="0D0D0D"/>
                </a:solidFill>
              </a:defRPr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5" name="Подзаглавие 2">
            <a:extLst>
              <a:ext uri="{FF2B5EF4-FFF2-40B4-BE49-F238E27FC236}">
                <a16:creationId xmlns:a16="http://schemas.microsoft.com/office/drawing/2014/main" id="{C14B40D2-1C60-A37F-D1C2-1E100DCC1C4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910330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bg-BG"/>
              <a:t>Щракнете, за да редактирате стила на подзаглавието в образеца</a:t>
            </a:r>
          </a:p>
        </p:txBody>
      </p:sp>
      <p:pic>
        <p:nvPicPr>
          <p:cNvPr id="6" name="Picture 11">
            <a:extLst>
              <a:ext uri="{FF2B5EF4-FFF2-40B4-BE49-F238E27FC236}">
                <a16:creationId xmlns:a16="http://schemas.microsoft.com/office/drawing/2014/main" id="{A8777873-B7FB-6EF1-5DA9-FFEFC99CF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368" y="5611722"/>
            <a:ext cx="3309259" cy="843863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7" name="Straight Connector 13">
            <a:extLst>
              <a:ext uri="{FF2B5EF4-FFF2-40B4-BE49-F238E27FC236}">
                <a16:creationId xmlns:a16="http://schemas.microsoft.com/office/drawing/2014/main" id="{E971B511-8498-FD50-27A7-4C0B1CB572C5}"/>
              </a:ext>
            </a:extLst>
          </p:cNvPr>
          <p:cNvCxnSpPr/>
          <p:nvPr/>
        </p:nvCxnSpPr>
        <p:spPr>
          <a:xfrm>
            <a:off x="0" y="6033653"/>
            <a:ext cx="4140000" cy="0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8" name="Straight Connector 14">
            <a:extLst>
              <a:ext uri="{FF2B5EF4-FFF2-40B4-BE49-F238E27FC236}">
                <a16:creationId xmlns:a16="http://schemas.microsoft.com/office/drawing/2014/main" id="{52FB78B2-C9F6-455B-AF51-8B2832343871}"/>
              </a:ext>
            </a:extLst>
          </p:cNvPr>
          <p:cNvCxnSpPr/>
          <p:nvPr/>
        </p:nvCxnSpPr>
        <p:spPr>
          <a:xfrm>
            <a:off x="8051996" y="6033653"/>
            <a:ext cx="4140000" cy="0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/>
          </a:ln>
        </p:spPr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0D3059AA-F4BD-343A-A8CD-95B0456EE63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9095"/>
            <a:ext cx="12192000" cy="174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937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B5E57C96-FDF1-52A4-167A-F610CD7B45C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3" name="Контейнер за вертикален текст 2">
            <a:extLst>
              <a:ext uri="{FF2B5EF4-FFF2-40B4-BE49-F238E27FC236}">
                <a16:creationId xmlns:a16="http://schemas.microsoft.com/office/drawing/2014/main" id="{C47FF179-F0FA-5AD9-3D22-0B1C28DF4B4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номер на слайда 5">
            <a:extLst>
              <a:ext uri="{FF2B5EF4-FFF2-40B4-BE49-F238E27FC236}">
                <a16:creationId xmlns:a16="http://schemas.microsoft.com/office/drawing/2014/main" id="{348C4330-9B40-8918-AAD1-96BE5C87529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AA99FB-5DBE-4D80-B792-03BE19BEF034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2931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60EEB496-851B-A092-6156-63A9C5AE49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689B4184-0491-57D7-6CBF-4193E3620FA8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838203" y="1212576"/>
            <a:ext cx="10515600" cy="49643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номер на слайда 5">
            <a:extLst>
              <a:ext uri="{FF2B5EF4-FFF2-40B4-BE49-F238E27FC236}">
                <a16:creationId xmlns:a16="http://schemas.microsoft.com/office/drawing/2014/main" id="{20CC9DDD-8944-CDC1-93D8-C19775003F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1353803" y="6299886"/>
            <a:ext cx="520147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B7E0979-AE47-466F-BD0C-BD167D5B2F0E}" type="slidenum">
              <a:t>‹#›</a:t>
            </a:fld>
            <a:endParaRPr lang="bg-BG"/>
          </a:p>
        </p:txBody>
      </p:sp>
      <p:sp>
        <p:nvSpPr>
          <p:cNvPr id="6" name="Контейнер за долния колонтитул 4">
            <a:extLst>
              <a:ext uri="{FF2B5EF4-FFF2-40B4-BE49-F238E27FC236}">
                <a16:creationId xmlns:a16="http://schemas.microsoft.com/office/drawing/2014/main" id="{67DC7209-14D5-6407-2CC8-F9D06BB29E84}"/>
              </a:ext>
            </a:extLst>
          </p:cNvPr>
          <p:cNvSpPr txBox="1"/>
          <p:nvPr userDrawn="1"/>
        </p:nvSpPr>
        <p:spPr>
          <a:xfrm>
            <a:off x="2054946" y="6114399"/>
            <a:ext cx="3834577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all" spc="0" baseline="0">
                <a:solidFill>
                  <a:srgbClr val="002355"/>
                </a:solidFill>
                <a:uFillTx/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r>
              <a:rPr lang="en-US" b="1" i="0" u="none" strike="noStrike" kern="1200" cap="all" spc="0" baseline="0">
                <a:solidFill>
                  <a:srgbClr val="002355"/>
                </a:solidFill>
                <a:uFillTx/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bg-BG" b="1" i="0" u="none" strike="noStrike" kern="1200" cap="all" spc="0" baseline="0">
                <a:solidFill>
                  <a:srgbClr val="002355"/>
                </a:solidFill>
                <a:uFillTx/>
                <a:latin typeface="Arial" panose="020B0604020202020204" pitchFamily="34" charset="0"/>
                <a:cs typeface="Arial" panose="020B0604020202020204" pitchFamily="34" charset="0"/>
              </a:rPr>
              <a:t>Стратегически план</a:t>
            </a:r>
          </a:p>
        </p:txBody>
      </p:sp>
    </p:spTree>
    <p:extLst>
      <p:ext uri="{BB962C8B-B14F-4D97-AF65-F5344CB8AC3E}">
        <p14:creationId xmlns:p14="http://schemas.microsoft.com/office/powerpoint/2010/main" val="261866543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Заглавен слайд">
    <p:bg>
      <p:bgPr>
        <a:solidFill>
          <a:srgbClr val="0023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2E8EF7-7672-932E-6B4F-E998350627A3}"/>
              </a:ext>
            </a:extLst>
          </p:cNvPr>
          <p:cNvSpPr/>
          <p:nvPr/>
        </p:nvSpPr>
        <p:spPr>
          <a:xfrm>
            <a:off x="0" y="0"/>
            <a:ext cx="12191996" cy="6858000"/>
          </a:xfrm>
          <a:prstGeom prst="rect">
            <a:avLst/>
          </a:prstGeom>
          <a:solidFill>
            <a:srgbClr val="002355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Lucida Sans Unicode" pitchFamily="34"/>
              <a:cs typeface="Lucida Sans Unicode" pitchFamily="34"/>
            </a:endParaRPr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A6C671A4-8954-DF3A-444D-05FC17117354}"/>
              </a:ext>
            </a:extLst>
          </p:cNvPr>
          <p:cNvSpPr/>
          <p:nvPr/>
        </p:nvSpPr>
        <p:spPr>
          <a:xfrm>
            <a:off x="0" y="5486400"/>
            <a:ext cx="12191996" cy="1399534"/>
          </a:xfrm>
          <a:prstGeom prst="rect">
            <a:avLst/>
          </a:prstGeom>
          <a:solidFill>
            <a:srgbClr val="FFFFF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bg-BG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Заглавие 1">
            <a:extLst>
              <a:ext uri="{FF2B5EF4-FFF2-40B4-BE49-F238E27FC236}">
                <a16:creationId xmlns:a16="http://schemas.microsoft.com/office/drawing/2014/main" id="{99578323-69B0-F1F4-8114-2C836FA8737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43790" y="2239393"/>
            <a:ext cx="9144000" cy="1939579"/>
          </a:xfrm>
        </p:spPr>
        <p:txBody>
          <a:bodyPr anchorCtr="1"/>
          <a:lstStyle>
            <a:lvl1pPr algn="ctr">
              <a:defRPr sz="5400"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5" name="Подзаглавие 2">
            <a:extLst>
              <a:ext uri="{FF2B5EF4-FFF2-40B4-BE49-F238E27FC236}">
                <a16:creationId xmlns:a16="http://schemas.microsoft.com/office/drawing/2014/main" id="{8ACB6A29-A129-8399-C5C6-EBDEC6F65F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43790" y="4271043"/>
            <a:ext cx="9144000" cy="910330"/>
          </a:xfrm>
        </p:spPr>
        <p:txBody>
          <a:bodyPr anchorCtr="1"/>
          <a:lstStyle>
            <a:lvl1pPr marL="0" indent="0" algn="ct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bg-BG"/>
              <a:t>Щракнете, за да редактирате стила на подзаглавието в образеца</a:t>
            </a:r>
          </a:p>
        </p:txBody>
      </p:sp>
      <p:pic>
        <p:nvPicPr>
          <p:cNvPr id="6" name="Picture 11">
            <a:extLst>
              <a:ext uri="{FF2B5EF4-FFF2-40B4-BE49-F238E27FC236}">
                <a16:creationId xmlns:a16="http://schemas.microsoft.com/office/drawing/2014/main" id="{ABB5E626-8F15-AC08-9636-7C142BBB1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261" y="513435"/>
            <a:ext cx="3309259" cy="843863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7" name="Straight Connector 14">
            <a:extLst>
              <a:ext uri="{FF2B5EF4-FFF2-40B4-BE49-F238E27FC236}">
                <a16:creationId xmlns:a16="http://schemas.microsoft.com/office/drawing/2014/main" id="{9DCC99E7-0004-4D68-DFC7-E4982CAA923B}"/>
              </a:ext>
            </a:extLst>
          </p:cNvPr>
          <p:cNvCxnSpPr/>
          <p:nvPr/>
        </p:nvCxnSpPr>
        <p:spPr>
          <a:xfrm>
            <a:off x="4244004" y="1275972"/>
            <a:ext cx="7947992" cy="0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C50D2AE-6974-545D-C1AD-EEE4DD0DD4B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5316012"/>
            <a:ext cx="12192000" cy="174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8404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Разделител на секция">
    <p:bg>
      <p:bgPr>
        <a:solidFill>
          <a:srgbClr val="0023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BB256C-281D-2722-D48A-A8CBE389D5D6}"/>
              </a:ext>
            </a:extLst>
          </p:cNvPr>
          <p:cNvSpPr/>
          <p:nvPr/>
        </p:nvSpPr>
        <p:spPr>
          <a:xfrm>
            <a:off x="0" y="4661455"/>
            <a:ext cx="12191996" cy="2196544"/>
          </a:xfrm>
          <a:prstGeom prst="rect">
            <a:avLst/>
          </a:prstGeom>
          <a:solidFill>
            <a:srgbClr val="002355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Lucida Sans Unicode" pitchFamily="34"/>
              <a:cs typeface="Lucida Sans Unicode" pitchFamily="34"/>
            </a:endParaRPr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C750D752-4EF7-6248-2F12-D53F88E38BD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315818" y="2246241"/>
            <a:ext cx="9293083" cy="1939579"/>
          </a:xfrm>
        </p:spPr>
        <p:txBody>
          <a:bodyPr/>
          <a:lstStyle>
            <a:lvl1pPr algn="r">
              <a:defRPr sz="5400"/>
            </a:lvl1pPr>
          </a:lstStyle>
          <a:p>
            <a:pPr lvl="0"/>
            <a:r>
              <a:rPr lang="bg-BG"/>
              <a:t>Редактиране на заглавие на секция</a:t>
            </a:r>
          </a:p>
        </p:txBody>
      </p:sp>
      <p:sp>
        <p:nvSpPr>
          <p:cNvPr id="4" name="Подзаглавие 2">
            <a:extLst>
              <a:ext uri="{FF2B5EF4-FFF2-40B4-BE49-F238E27FC236}">
                <a16:creationId xmlns:a16="http://schemas.microsoft.com/office/drawing/2014/main" id="{77063DFA-8E70-261F-E7D0-0811A705CCA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315818" y="4277901"/>
            <a:ext cx="9293083" cy="910330"/>
          </a:xfrm>
        </p:spPr>
        <p:txBody>
          <a:bodyPr/>
          <a:lstStyle>
            <a:lvl1pPr marL="0" indent="0" algn="r">
              <a:buNone/>
              <a:defRPr sz="2400">
                <a:solidFill>
                  <a:srgbClr val="FFFFFF"/>
                </a:solidFill>
              </a:defRPr>
            </a:lvl1pPr>
          </a:lstStyle>
          <a:p>
            <a:pPr lvl="0"/>
            <a:r>
              <a:rPr lang="bg-BG"/>
              <a:t>Редактиране на подзаглавие</a:t>
            </a:r>
          </a:p>
        </p:txBody>
      </p:sp>
      <p:pic>
        <p:nvPicPr>
          <p:cNvPr id="5" name="Picture 11">
            <a:extLst>
              <a:ext uri="{FF2B5EF4-FFF2-40B4-BE49-F238E27FC236}">
                <a16:creationId xmlns:a16="http://schemas.microsoft.com/office/drawing/2014/main" id="{59C24DFD-7FDF-890F-6E3A-B0581E047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82" y="473083"/>
            <a:ext cx="2287417" cy="583295"/>
          </a:xfrm>
          <a:prstGeom prst="rect">
            <a:avLst/>
          </a:prstGeom>
          <a:noFill/>
          <a:ln cap="flat">
            <a:noFill/>
          </a:ln>
        </p:spPr>
      </p:pic>
      <p:cxnSp>
        <p:nvCxnSpPr>
          <p:cNvPr id="6" name="Straight Connector 14">
            <a:extLst>
              <a:ext uri="{FF2B5EF4-FFF2-40B4-BE49-F238E27FC236}">
                <a16:creationId xmlns:a16="http://schemas.microsoft.com/office/drawing/2014/main" id="{A0B5980B-F957-F07E-F921-58915B4D38AB}"/>
              </a:ext>
            </a:extLst>
          </p:cNvPr>
          <p:cNvCxnSpPr/>
          <p:nvPr/>
        </p:nvCxnSpPr>
        <p:spPr>
          <a:xfrm>
            <a:off x="3150702" y="1056378"/>
            <a:ext cx="9041294" cy="0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/>
          </a:ln>
        </p:spPr>
      </p:cxnSp>
    </p:spTree>
    <p:extLst>
      <p:ext uri="{BB962C8B-B14F-4D97-AF65-F5344CB8AC3E}">
        <p14:creationId xmlns:p14="http://schemas.microsoft.com/office/powerpoint/2010/main" val="404458805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501F4E4-69BA-EF7F-241E-EB74229E1BD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5762F1D5-6552-C4A1-82BA-A9B5B8D3B63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192697"/>
            <a:ext cx="5181603" cy="498426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E9C4314A-5973-0DF9-55F4-7138114832A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192697"/>
            <a:ext cx="5181603" cy="498426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номер на слайда 6">
            <a:extLst>
              <a:ext uri="{FF2B5EF4-FFF2-40B4-BE49-F238E27FC236}">
                <a16:creationId xmlns:a16="http://schemas.microsoft.com/office/drawing/2014/main" id="{2E57E1A4-D77E-0B95-2CF7-071CD6CE4D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87D497-5BAF-4D20-A653-05CAE7343319}" type="slidenum">
              <a:t>‹#›</a:t>
            </a:fld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22A503-9411-14D2-8C7E-AAC429F9E6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395" y="5731598"/>
            <a:ext cx="8753606" cy="124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082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Оформление по избо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06927B6E-BC30-11F4-120E-7CD6EE32604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3FB182-2E2B-4E64-7464-4AEDA96791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395" y="5731598"/>
            <a:ext cx="8753606" cy="124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43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AB9B9D4-49E4-B2AE-93A2-D015129BAA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37934"/>
            <a:ext cx="10515600" cy="55659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Редакт. стил загл. образец</a:t>
            </a:r>
          </a:p>
        </p:txBody>
      </p:sp>
      <p:sp>
        <p:nvSpPr>
          <p:cNvPr id="3" name="Текстов контейнер 2">
            <a:extLst>
              <a:ext uri="{FF2B5EF4-FFF2-40B4-BE49-F238E27FC236}">
                <a16:creationId xmlns:a16="http://schemas.microsoft.com/office/drawing/2014/main" id="{BFD59761-6138-96B7-0D22-8672D323B0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114635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>
            <a:extLst>
              <a:ext uri="{FF2B5EF4-FFF2-40B4-BE49-F238E27FC236}">
                <a16:creationId xmlns:a16="http://schemas.microsoft.com/office/drawing/2014/main" id="{0867B626-E411-D90B-9656-B87EE910935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1938546"/>
            <a:ext cx="5157782" cy="40348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Текстов контейнер 4">
            <a:extLst>
              <a:ext uri="{FF2B5EF4-FFF2-40B4-BE49-F238E27FC236}">
                <a16:creationId xmlns:a16="http://schemas.microsoft.com/office/drawing/2014/main" id="{993EF791-6012-0E58-3F3A-843D242D84A7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114635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за съдържание 5">
            <a:extLst>
              <a:ext uri="{FF2B5EF4-FFF2-40B4-BE49-F238E27FC236}">
                <a16:creationId xmlns:a16="http://schemas.microsoft.com/office/drawing/2014/main" id="{378419A8-19DB-2AB7-269C-1B29148E04D2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1938546"/>
            <a:ext cx="5183184" cy="403487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7" name="Контейнер за номер на слайда 8">
            <a:extLst>
              <a:ext uri="{FF2B5EF4-FFF2-40B4-BE49-F238E27FC236}">
                <a16:creationId xmlns:a16="http://schemas.microsoft.com/office/drawing/2014/main" id="{E3BAA03F-C403-CA2D-FB42-9FA77290412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063D8DF-17C1-4AEA-A526-EF39972A0CB3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1247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372C765E-5B97-DCF3-5ED5-07FF27673F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9808" y="333371"/>
            <a:ext cx="10515600" cy="55120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3" name="Контейнер за номер на слайда 4">
            <a:extLst>
              <a:ext uri="{FF2B5EF4-FFF2-40B4-BE49-F238E27FC236}">
                <a16:creationId xmlns:a16="http://schemas.microsoft.com/office/drawing/2014/main" id="{4AF07C0A-B95B-4404-6463-538E4BBB871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21DF6B4-A6A3-4A27-BB5F-1AB96BEF24CB}" type="slidenum"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04901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номер на слайда 3">
            <a:extLst>
              <a:ext uri="{FF2B5EF4-FFF2-40B4-BE49-F238E27FC236}">
                <a16:creationId xmlns:a16="http://schemas.microsoft.com/office/drawing/2014/main" id="{4F9436B0-718D-9FAB-7105-DE2CA4FDC8C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C48BD1E-3F1F-4E4E-AAD9-CBB34E8B34C1}" type="slidenum">
              <a:t>‹#›</a:t>
            </a:fld>
            <a:endParaRPr lang="bg-BG"/>
          </a:p>
        </p:txBody>
      </p:sp>
      <p:sp>
        <p:nvSpPr>
          <p:cNvPr id="3" name="Заглавие 1">
            <a:extLst>
              <a:ext uri="{FF2B5EF4-FFF2-40B4-BE49-F238E27FC236}">
                <a16:creationId xmlns:a16="http://schemas.microsoft.com/office/drawing/2014/main" id="{7DD5F892-0A74-B36F-DA6A-C8AC7428C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9808" y="333371"/>
            <a:ext cx="10515600" cy="55120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bg-BG"/>
              <a:t>Редактиране на заглавие</a:t>
            </a:r>
          </a:p>
        </p:txBody>
      </p:sp>
    </p:spTree>
    <p:extLst>
      <p:ext uri="{BB962C8B-B14F-4D97-AF65-F5344CB8AC3E}">
        <p14:creationId xmlns:p14="http://schemas.microsoft.com/office/powerpoint/2010/main" val="371833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77C2AC59-A493-44FC-A08B-6241B5E7C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987423"/>
            <a:ext cx="3932240" cy="1069976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bg-BG"/>
              <a:t>Редакт. стил загл. образец</a:t>
            </a:r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C42E76F0-5568-5E42-3D3E-4E0A56B96E2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4" name="Текстов контейнер 3">
            <a:extLst>
              <a:ext uri="{FF2B5EF4-FFF2-40B4-BE49-F238E27FC236}">
                <a16:creationId xmlns:a16="http://schemas.microsoft.com/office/drawing/2014/main" id="{ACC02FF2-E449-50F5-B8D2-0218A5955F7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номер на слайда 6">
            <a:extLst>
              <a:ext uri="{FF2B5EF4-FFF2-40B4-BE49-F238E27FC236}">
                <a16:creationId xmlns:a16="http://schemas.microsoft.com/office/drawing/2014/main" id="{87881AC9-AB11-EEC4-BAB4-FA3EEFE3C64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664F51-D243-497B-BF54-AED6E202E4D1}" type="slidenum">
              <a:t>‹#›</a:t>
            </a:fld>
            <a:endParaRPr lang="bg-BG"/>
          </a:p>
        </p:txBody>
      </p:sp>
      <p:sp>
        <p:nvSpPr>
          <p:cNvPr id="6" name="Заглавие 1">
            <a:extLst>
              <a:ext uri="{FF2B5EF4-FFF2-40B4-BE49-F238E27FC236}">
                <a16:creationId xmlns:a16="http://schemas.microsoft.com/office/drawing/2014/main" id="{3B8F7B99-D060-0CE6-9541-ABA857EFBFB6}"/>
              </a:ext>
            </a:extLst>
          </p:cNvPr>
          <p:cNvSpPr txBox="1"/>
          <p:nvPr/>
        </p:nvSpPr>
        <p:spPr>
          <a:xfrm>
            <a:off x="829808" y="333371"/>
            <a:ext cx="10515600" cy="55120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bg-BG" sz="2400" b="1" i="0" u="none" strike="noStrike" kern="1200" cap="none" spc="0" baseline="0">
                <a:solidFill>
                  <a:srgbClr val="FFFFFF"/>
                </a:solidFill>
                <a:uFillTx/>
                <a:latin typeface="Arial" pitchFamily="34"/>
                <a:cs typeface="Arial" pitchFamily="34"/>
              </a:rPr>
              <a:t>Редактиране на заглавие</a:t>
            </a:r>
          </a:p>
        </p:txBody>
      </p:sp>
    </p:spTree>
    <p:extLst>
      <p:ext uri="{BB962C8B-B14F-4D97-AF65-F5344CB8AC3E}">
        <p14:creationId xmlns:p14="http://schemas.microsoft.com/office/powerpoint/2010/main" val="3681384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881CE99-84A4-3AE3-C46B-A5FBCB35B504}"/>
              </a:ext>
            </a:extLst>
          </p:cNvPr>
          <p:cNvSpPr/>
          <p:nvPr/>
        </p:nvSpPr>
        <p:spPr>
          <a:xfrm>
            <a:off x="330198" y="333371"/>
            <a:ext cx="11760198" cy="574672"/>
          </a:xfrm>
          <a:prstGeom prst="rect">
            <a:avLst/>
          </a:prstGeom>
          <a:solidFill>
            <a:srgbClr val="002355"/>
          </a:solidFill>
          <a:ln cap="flat">
            <a:noFill/>
            <a:prstDash val="solid"/>
          </a:ln>
        </p:spPr>
        <p:txBody>
          <a:bodyPr vert="horz" wrap="non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Lucida Sans Unicode" pitchFamily="34"/>
              <a:cs typeface="Lucida Sans Unicode" pitchFamily="34"/>
            </a:endParaRPr>
          </a:p>
        </p:txBody>
      </p:sp>
      <p:sp>
        <p:nvSpPr>
          <p:cNvPr id="3" name="Контейнер за заглавие 1">
            <a:extLst>
              <a:ext uri="{FF2B5EF4-FFF2-40B4-BE49-F238E27FC236}">
                <a16:creationId xmlns:a16="http://schemas.microsoft.com/office/drawing/2014/main" id="{BB5A108B-F3A4-453A-2E61-40659A8416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9659" y="333371"/>
            <a:ext cx="10515600" cy="5746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bg-BG"/>
              <a:t>Редактиране на заглавие</a:t>
            </a:r>
          </a:p>
        </p:txBody>
      </p:sp>
      <p:sp>
        <p:nvSpPr>
          <p:cNvPr id="4" name="Текстов контейнер 2">
            <a:extLst>
              <a:ext uri="{FF2B5EF4-FFF2-40B4-BE49-F238E27FC236}">
                <a16:creationId xmlns:a16="http://schemas.microsoft.com/office/drawing/2014/main" id="{6CE66457-2045-FAB2-4771-7D89184A1F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5" name="Контейнер за номер на слайда 5">
            <a:extLst>
              <a:ext uri="{FF2B5EF4-FFF2-40B4-BE49-F238E27FC236}">
                <a16:creationId xmlns:a16="http://schemas.microsoft.com/office/drawing/2014/main" id="{48A90501-EF73-B258-C4C7-ECAEC30544C0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bg-BG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F30CD8C2-A564-4AB0-9398-06766FB79620}" type="slidenum">
              <a:t>‹#›</a:t>
            </a:fld>
            <a:endParaRPr lang="bg-BG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6FF23-6F11-720A-924E-C02EEA633DF6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79" y="6082650"/>
            <a:ext cx="1878290" cy="5746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bg-BG" sz="2400" b="1" i="0" u="none" strike="noStrike" kern="1200" cap="none" spc="0" baseline="0">
          <a:solidFill>
            <a:srgbClr val="FFFFFF"/>
          </a:solidFill>
          <a:uFillTx/>
          <a:latin typeface="Arial" pitchFamily="34"/>
          <a:cs typeface="Arial" pitchFamily="34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bg-BG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bg-BG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bg-BG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bg-BG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bg-BG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B16CC0CB-868C-BB0A-41AF-7B9E9D7DC1B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0" y="2003000"/>
            <a:ext cx="9144000" cy="1939579"/>
          </a:xfrm>
        </p:spPr>
        <p:txBody>
          <a:bodyPr/>
          <a:lstStyle/>
          <a:p>
            <a:r>
              <a:rPr lang="en-GB" dirty="0"/>
              <a:t>SFA AI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FCD06-F763-A91A-8331-1E19480A3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5A945AA1-709E-15DE-F2C1-0B585AD9CD0C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bg-BG" dirty="0"/>
              <a:t>Възможни приложения на </a:t>
            </a:r>
            <a:r>
              <a:rPr lang="en-US" dirty="0"/>
              <a:t>AI</a:t>
            </a:r>
            <a:r>
              <a:rPr lang="bg-BG" dirty="0"/>
              <a:t> по отдели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6795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8E96CD-2371-17CB-62F4-385209EB4494}"/>
              </a:ext>
            </a:extLst>
          </p:cNvPr>
          <p:cNvSpPr txBox="1"/>
          <p:nvPr/>
        </p:nvSpPr>
        <p:spPr>
          <a:xfrm>
            <a:off x="615108" y="2688116"/>
            <a:ext cx="109617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2000" b="1" dirty="0"/>
              <a:t>Приложението на генеративния </a:t>
            </a:r>
            <a:r>
              <a:rPr lang="en-US" sz="2000" b="1" dirty="0"/>
              <a:t>AI</a:t>
            </a:r>
            <a:r>
              <a:rPr lang="bg-BG" sz="2000" b="1" dirty="0"/>
              <a:t> не бива да е самоцел има инструменти, които работят и такива, които към този момент не е удачно да бъдат прилагани, за това трябва да се анализират възможните оптимизации по звена и да се съобрази вниманетелно струва ли се да бъдат прилагани за дадени процеси.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30103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4B5DD-A8DF-DBE7-CA97-66EAE1DC95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8CEA684C-5C00-2337-4BAB-89A14CBF2F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Продажби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ACF1EC-7884-67EB-A7BB-BE7987B624E7}"/>
              </a:ext>
            </a:extLst>
          </p:cNvPr>
          <p:cNvSpPr txBox="1"/>
          <p:nvPr/>
        </p:nvSpPr>
        <p:spPr>
          <a:xfrm>
            <a:off x="433330" y="1078186"/>
            <a:ext cx="1158974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генерира скрипт за обаждане, входни данни на инструмента са текуща кампания, цени, отспъпки – </a:t>
            </a:r>
            <a:r>
              <a:rPr lang="en-US" dirty="0"/>
              <a:t>AI </a:t>
            </a:r>
            <a:r>
              <a:rPr lang="bg-BG" dirty="0"/>
              <a:t>изготвя скрипт, който да бъде следван от търговеца по телефона, след това се прави засечка на база на записа дали скрипта е спазен и дали са последвани всички стъпки.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След проведен разговор с клиент </a:t>
            </a:r>
            <a:r>
              <a:rPr lang="en-US" dirty="0"/>
              <a:t>AI </a:t>
            </a:r>
            <a:r>
              <a:rPr lang="bg-BG" dirty="0"/>
              <a:t>прави транскрипция и пише имейл, за последващ контакт с клиента и го запавзва в драфт в пощата на търговеца.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 на ниво дилъри  - следи комуникация, кампании, цени но конкуретни дилъри създава сравнителна таблица</a:t>
            </a:r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анализ на пропуснати сделки, чете бележките от контактите в </a:t>
            </a:r>
            <a:r>
              <a:rPr lang="en-US" dirty="0"/>
              <a:t>CRM </a:t>
            </a:r>
            <a:r>
              <a:rPr lang="bg-BG" dirty="0"/>
              <a:t>и обажданията дава информация за евентуални причина за загубена сделка – за това трябва достъп до базата на </a:t>
            </a:r>
            <a:r>
              <a:rPr lang="en-US" dirty="0"/>
              <a:t>CRM</a:t>
            </a: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обучител на нови търговци, захранен спродуктова информация за моделите, дори и цени, търговеца лесно може да намери отговор самостоятелно в чата.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886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E11A7-6452-0F74-0A16-629766560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8E08BD81-6452-9D9C-A5ED-2940BD651A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Афтърсейлс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562BF7-F453-54C2-B7C1-8ABE2A5707B4}"/>
              </a:ext>
            </a:extLst>
          </p:cNvPr>
          <p:cNvSpPr txBox="1"/>
          <p:nvPr/>
        </p:nvSpPr>
        <p:spPr>
          <a:xfrm>
            <a:off x="451437" y="1720982"/>
            <a:ext cx="1158974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В комбинация с данни от </a:t>
            </a:r>
            <a:r>
              <a:rPr lang="en-US" dirty="0" err="1"/>
              <a:t>Mobilisights</a:t>
            </a:r>
            <a:r>
              <a:rPr lang="en-US" dirty="0"/>
              <a:t> </a:t>
            </a:r>
            <a:r>
              <a:rPr lang="bg-BG" dirty="0"/>
              <a:t>И </a:t>
            </a:r>
            <a:r>
              <a:rPr lang="en-US" dirty="0"/>
              <a:t>CRM </a:t>
            </a:r>
            <a:r>
              <a:rPr lang="bg-BG" dirty="0"/>
              <a:t>уведомления за клиенти при настъпваща поддръжка, алерти, уведомления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Чат бот за вътрешни служители обучен с реферанси от </a:t>
            </a:r>
            <a:r>
              <a:rPr lang="en-US" dirty="0"/>
              <a:t>ERP</a:t>
            </a:r>
            <a:r>
              <a:rPr lang="bg-BG" dirty="0"/>
              <a:t>, сервизна информация, експлотационни книжки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разпознаване на част от снимка, изпратена от клиент резервна част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оптимизация на маршрутите не независими търговци и доставки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Запис на телефонни разговори и автоматичен </a:t>
            </a:r>
            <a:r>
              <a:rPr lang="en-US" dirty="0"/>
              <a:t>AI </a:t>
            </a:r>
            <a:r>
              <a:rPr lang="bg-BG" dirty="0"/>
              <a:t>анализ, дали служителя е следвал зададени скрипт</a:t>
            </a:r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210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0E234-AE9A-3441-4F73-AD7089B9D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BC12F0A5-1E33-09E3-4F45-3804F84B1B7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Маркетинг и Продуктов мениджмънт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4238B0-229C-1E7D-656D-52ABA4ECFF19}"/>
              </a:ext>
            </a:extLst>
          </p:cNvPr>
          <p:cNvSpPr txBox="1"/>
          <p:nvPr/>
        </p:nvSpPr>
        <p:spPr>
          <a:xfrm>
            <a:off x="400279" y="1305341"/>
            <a:ext cx="113914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Създаване на </a:t>
            </a:r>
            <a:r>
              <a:rPr lang="en-US" dirty="0"/>
              <a:t>Crawl AI </a:t>
            </a:r>
            <a:r>
              <a:rPr lang="bg-BG" dirty="0"/>
              <a:t>агент, който обхожда сайтовете на конкуренцията и  и погдогвя анализ, събира цени,информация за текущи промоции и снимки дори праща имейл до набор от потребители за целите на продуктов мениджмънт.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Автоматичен сравнителен анализ на модели, цени и кампании на конкуренцията, с анализ и заключения за целите на маркетинга.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Създаване на </a:t>
            </a:r>
            <a:r>
              <a:rPr lang="en-US" dirty="0"/>
              <a:t>Crawl AI </a:t>
            </a:r>
            <a:r>
              <a:rPr lang="bg-BG" dirty="0"/>
              <a:t>агент, който обхожда автомедийните сайтове събира линковете на новините от последните 24 часа и ги запазва в </a:t>
            </a:r>
            <a:r>
              <a:rPr lang="en-US" dirty="0"/>
              <a:t>Draft </a:t>
            </a:r>
            <a:r>
              <a:rPr lang="bg-BG" dirty="0"/>
              <a:t>на имейла на служител за разпращане, т.е. Автоматизиране на Днес в Пресата.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Създаване на вътрешен </a:t>
            </a:r>
            <a:r>
              <a:rPr lang="en-US" dirty="0"/>
              <a:t>AI </a:t>
            </a:r>
            <a:r>
              <a:rPr lang="bg-BG" dirty="0"/>
              <a:t>инструмент за улеснено създаване на кампании, обучен на предходни кампании на марките, за ползване от маркетинг специалистите, генерира по удачни текстове за реклами, както и снимки.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647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32313-56E9-AEEB-368F-93369C7801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9C198313-4966-B1D1-24CE-34CF8A09E0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Маркетинг и Продуктов мениджмънт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9E076C-237F-2AA3-94B1-AEDE140892E0}"/>
              </a:ext>
            </a:extLst>
          </p:cNvPr>
          <p:cNvSpPr txBox="1"/>
          <p:nvPr/>
        </p:nvSpPr>
        <p:spPr>
          <a:xfrm>
            <a:off x="418640" y="1266939"/>
            <a:ext cx="1158974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Връзка на </a:t>
            </a:r>
            <a:r>
              <a:rPr lang="en-US" dirty="0"/>
              <a:t>AI </a:t>
            </a:r>
            <a:r>
              <a:rPr lang="bg-BG" dirty="0"/>
              <a:t>със </a:t>
            </a:r>
            <a:r>
              <a:rPr lang="en-US" dirty="0"/>
              <a:t>CRM </a:t>
            </a:r>
            <a:r>
              <a:rPr lang="bg-BG" dirty="0"/>
              <a:t>в клиентска част изгражда се маркетинг модул в </a:t>
            </a:r>
            <a:r>
              <a:rPr lang="en-US" dirty="0"/>
              <a:t>CRM</a:t>
            </a:r>
            <a:r>
              <a:rPr lang="bg-BG" dirty="0"/>
              <a:t>, който посредством персонализирани </a:t>
            </a:r>
            <a:r>
              <a:rPr lang="en-US" dirty="0"/>
              <a:t>id </a:t>
            </a:r>
            <a:r>
              <a:rPr lang="bg-BG" dirty="0"/>
              <a:t>се свързва с Гугъл Аналиткс и иденифицира потребителя, т.е. В </a:t>
            </a:r>
            <a:r>
              <a:rPr lang="en-US" dirty="0"/>
              <a:t>CRM </a:t>
            </a:r>
            <a:r>
              <a:rPr lang="bg-BG" dirty="0"/>
              <a:t>се получава инфорамция когато постъпи лийд за целия път на клинента в уеб сайтовете, на база на това могат да се правят последващи интеракции чрез </a:t>
            </a:r>
            <a:r>
              <a:rPr lang="en-US" dirty="0"/>
              <a:t>AI </a:t>
            </a:r>
            <a:r>
              <a:rPr lang="bg-BG" dirty="0"/>
              <a:t>с клиента – персонализирана оферта и т.н.,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проследява социалните мрежи за коментари и публикации свързани с компанията, създава и предоставя анализ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проследява в интернет за тренд ключови думи в авто индустрията, които да бъдат използвани в кампаниите, даване на автоматични предложения за копи на кампаниите на база събраната информация.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анализ на база данни от Гугъл аналиткс за това кои са предпочитаните модели, какви конфигурации се правят.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Създаване на </a:t>
            </a:r>
            <a:r>
              <a:rPr lang="en-US" dirty="0"/>
              <a:t>AI </a:t>
            </a:r>
            <a:r>
              <a:rPr lang="bg-BG" dirty="0"/>
              <a:t>чат бот обучен на ценови листи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070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B4D0A-0F81-45F8-F268-064F221D6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9B6FEC90-E3E2-35BE-FECC-C52EF7F35F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Клиентско обсулжване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B16053-9F5D-5790-6AA4-C08CD8A29BA4}"/>
              </a:ext>
            </a:extLst>
          </p:cNvPr>
          <p:cNvSpPr txBox="1"/>
          <p:nvPr/>
        </p:nvSpPr>
        <p:spPr>
          <a:xfrm>
            <a:off x="455363" y="1496827"/>
            <a:ext cx="115897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анализира и чете разговорите от уеб чатовете по сайтовете, оценява разговорите и дава препоръки.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прави транскприция и анализ на обаждания от централата, дава препоръки.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е захранен с данните от клиенското задоволство дава анализ и препоръки.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агент, който обходжа ревютата в Гугъл Май Бизнес и предостава анализ.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1659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ED509-0153-8DD3-0906-0C8F4C8FC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42CE22E-10F6-9779-1E49-329B65EB82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Човешки ресурси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97993-11E5-B9B1-2CE5-1570F8ACC375}"/>
              </a:ext>
            </a:extLst>
          </p:cNvPr>
          <p:cNvSpPr txBox="1"/>
          <p:nvPr/>
        </p:nvSpPr>
        <p:spPr>
          <a:xfrm>
            <a:off x="455363" y="1496827"/>
            <a:ext cx="115897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Създаване на вътрешен </a:t>
            </a:r>
            <a:r>
              <a:rPr lang="en-US" dirty="0"/>
              <a:t>AI</a:t>
            </a:r>
            <a:r>
              <a:rPr lang="bg-BG" dirty="0"/>
              <a:t> чат, обучен на вътрешни наредби, документи и правила, потребителите лесно задават въпрос и получавато отговор вместо да ровят в голям набор документи.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микрокурсуве на база на обучителни материали за всяка длъжност се създават микрокурсове, които да бъдат преминат от потребителите при постъпване.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Интегриране на изкуствен интелект в имейл клиент на служителите, вместо да копират текстовете в </a:t>
            </a:r>
            <a:r>
              <a:rPr lang="en-US" dirty="0"/>
              <a:t>chat </a:t>
            </a:r>
            <a:r>
              <a:rPr lang="en-US" dirty="0" err="1"/>
              <a:t>gpt</a:t>
            </a:r>
            <a:r>
              <a:rPr lang="bg-BG" dirty="0"/>
              <a:t> директни предложения за последващи думи в имейл клиента.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за оценка на кандидати според</a:t>
            </a:r>
            <a:r>
              <a:rPr lang="en-US" dirty="0"/>
              <a:t> </a:t>
            </a:r>
            <a:r>
              <a:rPr lang="bg-BG" dirty="0"/>
              <a:t>данните от </a:t>
            </a:r>
            <a:r>
              <a:rPr lang="en-US" dirty="0"/>
              <a:t>CV </a:t>
            </a: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46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7BF775-3A5E-139A-F6E7-269DCC4A86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3ACD3F97-2864-84EA-2084-35E2001581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Употребявани автомобили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38076F-B460-39B9-4341-7F15365004FA}"/>
              </a:ext>
            </a:extLst>
          </p:cNvPr>
          <p:cNvSpPr txBox="1"/>
          <p:nvPr/>
        </p:nvSpPr>
        <p:spPr>
          <a:xfrm>
            <a:off x="382935" y="299219"/>
            <a:ext cx="11589746" cy="812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В момента </a:t>
            </a:r>
            <a:r>
              <a:rPr lang="en-US" dirty="0"/>
              <a:t>SFA Occasion </a:t>
            </a:r>
            <a:r>
              <a:rPr lang="bg-BG" dirty="0"/>
              <a:t>са започнали да заснемат колите с </a:t>
            </a:r>
            <a:r>
              <a:rPr lang="en-US" dirty="0"/>
              <a:t>AI </a:t>
            </a:r>
            <a:r>
              <a:rPr lang="bg-BG" dirty="0"/>
              <a:t>приложение, предложил съм им вариант чрез него снимките автоматично да бъдат качвани в обявите в оказионните сайтове.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Изготвя се приложение тип въпросник на база на отговорите на задедени въпроси – за какво ще се използва автомобила, колко километра ще се изминават средно на ден  и т.н. На база на това на клиента се предлагат отсяти с </a:t>
            </a:r>
            <a:r>
              <a:rPr lang="en-US" dirty="0"/>
              <a:t>AI </a:t>
            </a:r>
            <a:r>
              <a:rPr lang="bg-BG" dirty="0"/>
              <a:t>автомобили отговарящи на тяхното търсене.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Автоматично генериране на описание на автомобилите чрез </a:t>
            </a:r>
            <a:r>
              <a:rPr lang="en-US" dirty="0"/>
              <a:t>AI (</a:t>
            </a:r>
            <a:r>
              <a:rPr lang="bg-BG" dirty="0"/>
              <a:t>наличието на описание помага за по-добре </a:t>
            </a:r>
            <a:r>
              <a:rPr lang="en-US" dirty="0"/>
              <a:t>SEO </a:t>
            </a:r>
            <a:r>
              <a:rPr lang="bg-BG" dirty="0"/>
              <a:t>индексиране</a:t>
            </a:r>
            <a:r>
              <a:rPr lang="en-US" dirty="0"/>
              <a:t>)</a:t>
            </a:r>
            <a:r>
              <a:rPr lang="bg-BG" dirty="0"/>
              <a:t> – описанието се създава автоматично на база на харакетристиките на автомобила.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видео</a:t>
            </a:r>
            <a:r>
              <a:rPr lang="en-US" dirty="0"/>
              <a:t>/</a:t>
            </a:r>
            <a:r>
              <a:rPr lang="bg-BG" dirty="0"/>
              <a:t>слайд шоу генератор – генерира видеа с глас, напидис, за социолните мрежи от снимките на автомобила.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crawler </a:t>
            </a:r>
            <a:r>
              <a:rPr lang="bg-BG" dirty="0"/>
              <a:t>който проследява цените на автомобилите на конкуретни сайтове.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Изпращане автоматично пробега на служебните автомобили към сайта на </a:t>
            </a:r>
            <a:r>
              <a:rPr lang="en-US" dirty="0" err="1"/>
              <a:t>sfa</a:t>
            </a:r>
            <a:r>
              <a:rPr lang="en-US" dirty="0"/>
              <a:t> occasion </a:t>
            </a:r>
            <a:r>
              <a:rPr lang="bg-BG" dirty="0"/>
              <a:t>обновяване веднъж дневно за обявите, за които са качени</a:t>
            </a:r>
            <a:r>
              <a:rPr lang="en-US" dirty="0"/>
              <a:t>.</a:t>
            </a:r>
            <a:endParaRPr lang="bg-BG" dirty="0"/>
          </a:p>
          <a:p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944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32B68-85C9-6F21-D892-E94946DC4D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BA870511-0868-85E3-0569-46293BD58D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Лизинг </a:t>
            </a:r>
            <a:r>
              <a:rPr lang="en-US" sz="2400" dirty="0"/>
              <a:t>/</a:t>
            </a:r>
            <a:r>
              <a:rPr lang="bg-BG" sz="2400" dirty="0"/>
              <a:t> Брокер </a:t>
            </a:r>
            <a:r>
              <a:rPr lang="en-US" sz="2400" dirty="0"/>
              <a:t>/</a:t>
            </a:r>
            <a:r>
              <a:rPr lang="bg-BG" sz="2400" dirty="0"/>
              <a:t>Рент а кар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C59AF8-63C3-DC99-5E20-AE9382503C5A}"/>
              </a:ext>
            </a:extLst>
          </p:cNvPr>
          <p:cNvSpPr txBox="1"/>
          <p:nvPr/>
        </p:nvSpPr>
        <p:spPr>
          <a:xfrm>
            <a:off x="301127" y="1186459"/>
            <a:ext cx="1158974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</a:t>
            </a:r>
            <a:r>
              <a:rPr lang="bg-BG" dirty="0"/>
              <a:t>чат бот обучен на данните от лизинговия калкулатор</a:t>
            </a:r>
            <a:r>
              <a:rPr lang="en-US" dirty="0"/>
              <a:t> </a:t>
            </a:r>
            <a:r>
              <a:rPr lang="bg-BG" dirty="0"/>
              <a:t>може да се ползва от служители и от клиенти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Разпознаване и автоматизирано извличане на информация от сканирани копия, лични документи, талони на автомобили, фактури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bg-BG" dirty="0"/>
              <a:t>Софтуер, който при заснемане автоматично намира щети по автомобила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04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C4AEB7D-4A11-9B3B-8EF3-B7C8F3BCFD28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bg-BG" dirty="0"/>
              <a:t>Приложения на геренативен изкуствен интелект в </a:t>
            </a:r>
            <a:r>
              <a:rPr lang="en-US" dirty="0"/>
              <a:t>SFA GROUP</a:t>
            </a: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2383404-18DE-6FF2-FED8-2B099B813F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3790" y="4436296"/>
            <a:ext cx="9144000" cy="910330"/>
          </a:xfrm>
        </p:spPr>
        <p:txBody>
          <a:bodyPr/>
          <a:lstStyle/>
          <a:p>
            <a:r>
              <a:rPr lang="bg-BG" dirty="0"/>
              <a:t>ПЕТКО ПЕТКОВ </a:t>
            </a:r>
          </a:p>
          <a:p>
            <a:r>
              <a:rPr lang="en-US" dirty="0"/>
              <a:t>DIGITAL MANAGER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DAD3BE67-027B-9F06-F595-C6333AC0DE20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bg-BG" dirty="0"/>
              <a:t>Процес на валидиране на предложения</a:t>
            </a:r>
            <a:endParaRPr lang="en-GB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4866E-0092-EEB3-9154-A8EF4237E3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6DF37ED-36BD-9289-B8CB-2339DB7983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Процес на селектиране на процеси за отпимизация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2F3FC7-4DCA-2C44-5CA3-CA7748A7FED1}"/>
              </a:ext>
            </a:extLst>
          </p:cNvPr>
          <p:cNvSpPr txBox="1"/>
          <p:nvPr/>
        </p:nvSpPr>
        <p:spPr>
          <a:xfrm>
            <a:off x="301127" y="598438"/>
            <a:ext cx="11589746" cy="8679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r>
              <a:rPr lang="bg-BG" b="1" dirty="0"/>
              <a:t>ЕТАП 1</a:t>
            </a:r>
            <a:endParaRPr lang="bg-BG" dirty="0"/>
          </a:p>
          <a:p>
            <a:r>
              <a:rPr lang="bg-BG" dirty="0"/>
              <a:t>Създаване на анкета спусната до всички отдели с до три предложения за отпимизации, като се изисква задължителен аргумент, защото точно това е важно и приоретно, последващи въпроси за оценка по-скала: 1.От каква важност би било това, 2.Колко труд би се спестил.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r>
              <a:rPr lang="bg-BG" b="1" dirty="0"/>
              <a:t>ЕТАП 2</a:t>
            </a:r>
            <a:endParaRPr lang="bg-BG" dirty="0"/>
          </a:p>
          <a:p>
            <a:r>
              <a:rPr lang="bg-BG" dirty="0"/>
              <a:t>Валидиране на резултатите чрез </a:t>
            </a:r>
            <a:r>
              <a:rPr lang="en-US" dirty="0"/>
              <a:t>AI </a:t>
            </a:r>
          </a:p>
          <a:p>
            <a:r>
              <a:rPr lang="ru-RU" dirty="0"/>
              <a:t>Общрейтинг=(Важност+Спешност+AIоценканавъздействие)/3 </a:t>
            </a:r>
          </a:p>
          <a:p>
            <a:r>
              <a:rPr lang="ru-RU" dirty="0"/>
              <a:t>Топ 10–15 идеи с най-висок рейтинг се подготвят за разглеждане от борда.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r>
              <a:rPr lang="bg-BG" b="1" dirty="0"/>
              <a:t>ЕТАП 3</a:t>
            </a:r>
          </a:p>
          <a:p>
            <a:r>
              <a:rPr lang="bg-BG" dirty="0"/>
              <a:t>Презентация на отсятите предложение пред СД </a:t>
            </a:r>
            <a:r>
              <a:rPr lang="ru-RU" dirty="0"/>
              <a:t>Проблем → Идея → Очаквана полза → Рейтинг → Цена</a:t>
            </a:r>
            <a:r>
              <a:rPr lang="en-US" dirty="0"/>
              <a:t>(</a:t>
            </a:r>
            <a:r>
              <a:rPr lang="bg-BG" dirty="0"/>
              <a:t>ресурс</a:t>
            </a:r>
            <a:r>
              <a:rPr lang="en-US" dirty="0"/>
              <a:t>)</a:t>
            </a:r>
            <a:endParaRPr lang="bg-BG" dirty="0"/>
          </a:p>
          <a:p>
            <a:endParaRPr lang="bg-BG" dirty="0"/>
          </a:p>
          <a:p>
            <a:r>
              <a:rPr lang="bg-BG" b="1" dirty="0"/>
              <a:t>ЕТАП 4</a:t>
            </a:r>
          </a:p>
          <a:p>
            <a:r>
              <a:rPr lang="bg-BG" dirty="0"/>
              <a:t>Категоризация на идеите, краткосрочни и с нисък разход</a:t>
            </a:r>
            <a:r>
              <a:rPr lang="en-US" dirty="0"/>
              <a:t>(</a:t>
            </a:r>
            <a:r>
              <a:rPr lang="bg-BG" dirty="0"/>
              <a:t>до 1м</a:t>
            </a:r>
            <a:r>
              <a:rPr lang="en-US" dirty="0"/>
              <a:t>)</a:t>
            </a:r>
            <a:r>
              <a:rPr lang="bg-BG" dirty="0"/>
              <a:t>, средносрочни</a:t>
            </a:r>
            <a:r>
              <a:rPr lang="en-US" dirty="0"/>
              <a:t>(1-6</a:t>
            </a:r>
            <a:r>
              <a:rPr lang="bg-BG" dirty="0"/>
              <a:t>м.</a:t>
            </a:r>
            <a:r>
              <a:rPr lang="en-US" dirty="0"/>
              <a:t>)</a:t>
            </a:r>
            <a:r>
              <a:rPr lang="bg-BG" dirty="0"/>
              <a:t>, стратегически със значим разход</a:t>
            </a:r>
            <a:r>
              <a:rPr lang="en-US" dirty="0"/>
              <a:t>(</a:t>
            </a:r>
            <a:r>
              <a:rPr lang="bg-BG" dirty="0"/>
              <a:t>над 6м.</a:t>
            </a:r>
            <a:r>
              <a:rPr lang="en-US" dirty="0"/>
              <a:t>)</a:t>
            </a:r>
            <a:endParaRPr lang="bg-BG" dirty="0"/>
          </a:p>
          <a:p>
            <a:endParaRPr lang="bg-BG" dirty="0"/>
          </a:p>
          <a:p>
            <a:r>
              <a:rPr lang="bg-BG" b="1" dirty="0"/>
              <a:t>ЕТАП 5 </a:t>
            </a:r>
          </a:p>
          <a:p>
            <a:r>
              <a:rPr lang="bg-BG" dirty="0"/>
              <a:t>Определяне на отговорник от съответния отдел</a:t>
            </a:r>
            <a:r>
              <a:rPr lang="en-US" dirty="0"/>
              <a:t>/</a:t>
            </a:r>
            <a:r>
              <a:rPr lang="bg-BG" dirty="0"/>
              <a:t>звено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9073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095F2-DF50-E0D1-0B19-EE140BC88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7F1E110C-EA41-D3D3-E9DC-2F9E208ADA30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bg-BG" dirty="0"/>
              <a:t>Благодаря!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8095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202FAE26-AC8B-C84D-30F9-7BF14FFEDBF1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bg-BG" dirty="0"/>
              <a:t>Вече разработени от мен приложения 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0B648156-5A02-DEE8-B1E8-FA7F25E09D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en-US" dirty="0"/>
              <a:t>AI </a:t>
            </a:r>
            <a:r>
              <a:rPr lang="bg-BG" dirty="0"/>
              <a:t>Уеб чат обучен на фирмена документация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4A860-90ED-13F5-145D-C748B3275B02}"/>
              </a:ext>
            </a:extLst>
          </p:cNvPr>
          <p:cNvSpPr txBox="1"/>
          <p:nvPr/>
        </p:nvSpPr>
        <p:spPr>
          <a:xfrm>
            <a:off x="345234" y="1287624"/>
            <a:ext cx="51784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Приложено на практика в </a:t>
            </a:r>
            <a:r>
              <a:rPr lang="en-US" dirty="0"/>
              <a:t>Sugar CRM</a:t>
            </a:r>
            <a:r>
              <a:rPr lang="bg-BG" dirty="0"/>
              <a:t>, </a:t>
            </a:r>
          </a:p>
          <a:p>
            <a:r>
              <a:rPr lang="bg-BG" dirty="0"/>
              <a:t>наличен уеб чат обучен на ръководството на </a:t>
            </a:r>
            <a:r>
              <a:rPr lang="en-US" dirty="0"/>
              <a:t>CRM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9931A3-1F74-D635-C4EA-FA7F08DCC9C4}"/>
              </a:ext>
            </a:extLst>
          </p:cNvPr>
          <p:cNvSpPr txBox="1"/>
          <p:nvPr/>
        </p:nvSpPr>
        <p:spPr>
          <a:xfrm>
            <a:off x="2422057" y="3843391"/>
            <a:ext cx="3771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dirty="0"/>
              <a:t>Поле на приложение</a:t>
            </a:r>
            <a:endParaRPr 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52816A-2B11-487B-8AF7-374729D928E8}"/>
              </a:ext>
            </a:extLst>
          </p:cNvPr>
          <p:cNvSpPr txBox="1"/>
          <p:nvPr/>
        </p:nvSpPr>
        <p:spPr>
          <a:xfrm>
            <a:off x="759546" y="4393647"/>
            <a:ext cx="60984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Наличния механизъм може да бъде използван във всеки един отдел на организацията, отделен чат бот за ръковосдство на </a:t>
            </a:r>
            <a:r>
              <a:rPr lang="en-US" dirty="0"/>
              <a:t>ERP</a:t>
            </a:r>
            <a:r>
              <a:rPr lang="bg-BG" dirty="0"/>
              <a:t>, вътрешни документи на </a:t>
            </a:r>
            <a:r>
              <a:rPr lang="en-US" dirty="0"/>
              <a:t>HR,</a:t>
            </a:r>
            <a:r>
              <a:rPr lang="bg-BG" dirty="0"/>
              <a:t> продукова информация, сервизна информация, приложението е всеобватно 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5DBE903-097F-D802-FA1B-F16796DAC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601" y="965481"/>
            <a:ext cx="4549534" cy="54868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A1441D-CC53-FE21-852E-B16177B8D75B}"/>
              </a:ext>
            </a:extLst>
          </p:cNvPr>
          <p:cNvSpPr txBox="1"/>
          <p:nvPr/>
        </p:nvSpPr>
        <p:spPr>
          <a:xfrm>
            <a:off x="577897" y="2228671"/>
            <a:ext cx="57507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i="1" dirty="0"/>
              <a:t>Ако се даде достъп на </a:t>
            </a:r>
            <a:r>
              <a:rPr lang="en-US" i="1" dirty="0"/>
              <a:t>AI </a:t>
            </a:r>
            <a:r>
              <a:rPr lang="bg-BG" i="1" dirty="0"/>
              <a:t>до базата данни на </a:t>
            </a:r>
            <a:r>
              <a:rPr lang="en-US" i="1" dirty="0"/>
              <a:t>CRM</a:t>
            </a:r>
            <a:r>
              <a:rPr lang="bg-BG" i="1" dirty="0"/>
              <a:t>, то той може да стане ултраполезен помощник за всеки потребител, но за това трябва да се използва локална </a:t>
            </a:r>
            <a:r>
              <a:rPr lang="en-US" i="1" dirty="0"/>
              <a:t>LLM </a:t>
            </a:r>
            <a:r>
              <a:rPr lang="bg-BG" i="1" dirty="0"/>
              <a:t>мрежа, за да бъдат защитени данните.</a:t>
            </a:r>
            <a:endParaRPr lang="en-US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42785D-5032-5430-A522-746DAB16F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BEEAC65-6625-69F3-0785-8849F6D24F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en-US" dirty="0"/>
              <a:t>AI </a:t>
            </a:r>
            <a:r>
              <a:rPr lang="bg-BG" dirty="0"/>
              <a:t>Уеб чат за крайни потребители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664538-3199-EE93-1B76-736706812687}"/>
              </a:ext>
            </a:extLst>
          </p:cNvPr>
          <p:cNvSpPr txBox="1"/>
          <p:nvPr/>
        </p:nvSpPr>
        <p:spPr>
          <a:xfrm>
            <a:off x="345234" y="1287624"/>
            <a:ext cx="51784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Приложено тестово </a:t>
            </a:r>
          </a:p>
          <a:p>
            <a:r>
              <a:rPr lang="bg-BG" dirty="0"/>
              <a:t>наличен уеб чат обучен на история на чатовете на </a:t>
            </a:r>
            <a:r>
              <a:rPr lang="en-US" dirty="0"/>
              <a:t>Peugeot.bg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C0C125-6E05-BA69-1E82-E541912C4CDD}"/>
              </a:ext>
            </a:extLst>
          </p:cNvPr>
          <p:cNvSpPr txBox="1"/>
          <p:nvPr/>
        </p:nvSpPr>
        <p:spPr>
          <a:xfrm>
            <a:off x="1580369" y="3228945"/>
            <a:ext cx="3771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dirty="0"/>
              <a:t>Поле на приложение</a:t>
            </a:r>
            <a:endParaRPr 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ED1012-E979-DBE5-A2B4-1F25603B23FB}"/>
              </a:ext>
            </a:extLst>
          </p:cNvPr>
          <p:cNvSpPr txBox="1"/>
          <p:nvPr/>
        </p:nvSpPr>
        <p:spPr>
          <a:xfrm>
            <a:off x="759547" y="3677550"/>
            <a:ext cx="4446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Останалите уеб сайтове, но задължително с човек, който да следи разговорите.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9D291E-FC3A-2762-AF28-8FF7A2E65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3892" y="969268"/>
            <a:ext cx="4592874" cy="567317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691571-5545-3308-AC8F-6B2DCE6731DF}"/>
              </a:ext>
            </a:extLst>
          </p:cNvPr>
          <p:cNvSpPr txBox="1"/>
          <p:nvPr/>
        </p:nvSpPr>
        <p:spPr>
          <a:xfrm>
            <a:off x="506686" y="2574920"/>
            <a:ext cx="7234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ДЕМО ТУК</a:t>
            </a:r>
            <a:r>
              <a:rPr lang="bg-BG" b="1" dirty="0"/>
              <a:t>:    </a:t>
            </a:r>
            <a:r>
              <a:rPr lang="en-US" b="1" dirty="0"/>
              <a:t>https://sfa.bg/root/crm/widget/chat.html</a:t>
            </a:r>
          </a:p>
        </p:txBody>
      </p:sp>
    </p:spTree>
    <p:extLst>
      <p:ext uri="{BB962C8B-B14F-4D97-AF65-F5344CB8AC3E}">
        <p14:creationId xmlns:p14="http://schemas.microsoft.com/office/powerpoint/2010/main" val="1754684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0B2B9-76A7-343B-02F5-794BB4420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1245F4A1-F5E3-335B-DD10-55B382BF49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dirty="0"/>
              <a:t>Гласов асистент обучен на ръководоството на </a:t>
            </a:r>
            <a:r>
              <a:rPr lang="en-US" dirty="0"/>
              <a:t>CRM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AEB6A6-45D7-E17A-FB24-AB45E8175990}"/>
              </a:ext>
            </a:extLst>
          </p:cNvPr>
          <p:cNvSpPr txBox="1"/>
          <p:nvPr/>
        </p:nvSpPr>
        <p:spPr>
          <a:xfrm>
            <a:off x="3091543" y="1189453"/>
            <a:ext cx="6008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Тест тук, попитайте въпрос свързан със </a:t>
            </a:r>
            <a:r>
              <a:rPr lang="en-US" dirty="0"/>
              <a:t>CRM</a:t>
            </a:r>
            <a:r>
              <a:rPr lang="bg-BG" dirty="0"/>
              <a:t>, след като разрешите на браузъра да достъпи микрофона ви: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7DFDF0-2F7E-1B1D-D87C-9C9D2707AD5B}"/>
              </a:ext>
            </a:extLst>
          </p:cNvPr>
          <p:cNvSpPr txBox="1"/>
          <p:nvPr/>
        </p:nvSpPr>
        <p:spPr>
          <a:xfrm>
            <a:off x="4336397" y="3149082"/>
            <a:ext cx="3771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dirty="0"/>
              <a:t>Поле на приложение</a:t>
            </a:r>
            <a:endParaRPr lang="en-US" sz="2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7BA276-8280-F67C-29C7-857718DD8995}"/>
              </a:ext>
            </a:extLst>
          </p:cNvPr>
          <p:cNvSpPr txBox="1"/>
          <p:nvPr/>
        </p:nvSpPr>
        <p:spPr>
          <a:xfrm>
            <a:off x="1763486" y="3708918"/>
            <a:ext cx="8033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Наличния механизъм може да бъде използван във всеки един отдел на организацията, отделен чат бот за ръковосдство на </a:t>
            </a:r>
            <a:r>
              <a:rPr lang="en-US" dirty="0"/>
              <a:t>ERP</a:t>
            </a:r>
            <a:r>
              <a:rPr lang="bg-BG" dirty="0"/>
              <a:t>, вътрешни документи на </a:t>
            </a:r>
            <a:r>
              <a:rPr lang="en-US" dirty="0"/>
              <a:t>HR,</a:t>
            </a:r>
            <a:r>
              <a:rPr lang="bg-BG" dirty="0"/>
              <a:t> продукова информация, сервизна информация, приложението е всеобватно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78B4B8-A294-57ED-723E-8B32F7EDF978}"/>
              </a:ext>
            </a:extLst>
          </p:cNvPr>
          <p:cNvSpPr txBox="1"/>
          <p:nvPr/>
        </p:nvSpPr>
        <p:spPr>
          <a:xfrm>
            <a:off x="2013078" y="2072455"/>
            <a:ext cx="84185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https://elevenlabs-conversational-ai-agents-gules.vercel.app/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60038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E5936-D407-0903-8A9F-85984D4048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A5451C2-9C99-4709-3BD5-D8E0B922CD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Транскрипция и анализ на обаждане</a:t>
            </a:r>
            <a:r>
              <a:rPr lang="en-US" sz="2400" dirty="0"/>
              <a:t> </a:t>
            </a:r>
            <a:r>
              <a:rPr lang="bg-BG" sz="2400" dirty="0"/>
              <a:t>в реално време</a:t>
            </a: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FAF5FE-B965-E015-6047-D7E68956ADEF}"/>
              </a:ext>
            </a:extLst>
          </p:cNvPr>
          <p:cNvSpPr txBox="1"/>
          <p:nvPr/>
        </p:nvSpPr>
        <p:spPr>
          <a:xfrm>
            <a:off x="346434" y="967289"/>
            <a:ext cx="5178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Направено за моя номер след прозвъняване и прекраятяване на обаждането, записа се запазва в </a:t>
            </a:r>
            <a:r>
              <a:rPr lang="en-US" dirty="0"/>
              <a:t>CRM</a:t>
            </a:r>
            <a:r>
              <a:rPr lang="bg-BG" dirty="0"/>
              <a:t>, изпраща се към </a:t>
            </a:r>
            <a:r>
              <a:rPr lang="en-US" dirty="0"/>
              <a:t>AI </a:t>
            </a:r>
            <a:r>
              <a:rPr lang="bg-BG" dirty="0"/>
              <a:t>за транскрипция и се изпраща имейл с транскрипцията към двамата участника в обжадането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A7ECF-1E70-E0A7-E2A3-9274E6778EE9}"/>
              </a:ext>
            </a:extLst>
          </p:cNvPr>
          <p:cNvSpPr txBox="1"/>
          <p:nvPr/>
        </p:nvSpPr>
        <p:spPr>
          <a:xfrm>
            <a:off x="7729242" y="910215"/>
            <a:ext cx="3771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000" b="1" dirty="0"/>
              <a:t>Поле на приложение</a:t>
            </a:r>
            <a:endParaRPr lang="en-US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70DB94-A3F9-DFA6-1317-4E0F60E6CC20}"/>
              </a:ext>
            </a:extLst>
          </p:cNvPr>
          <p:cNvSpPr txBox="1"/>
          <p:nvPr/>
        </p:nvSpPr>
        <p:spPr>
          <a:xfrm>
            <a:off x="6568752" y="1408111"/>
            <a:ext cx="54883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Може да бъде направоно на всички телефони номера, на които се записват разговори.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8A254E-7F3B-CB5D-0FE9-A5CD90A31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2323" y="2152228"/>
            <a:ext cx="8672312" cy="3919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593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66AA6-DB21-86C6-A859-D108247AB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61B2B1B3-90CC-A318-F25D-2B15651669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bg-BG" sz="2400" dirty="0"/>
              <a:t>Транскрипция и сентиментен анализ на вече проведени обаждания</a:t>
            </a: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ACA59-FD1F-E1B0-29D1-5EDDC6F678DA}"/>
              </a:ext>
            </a:extLst>
          </p:cNvPr>
          <p:cNvSpPr txBox="1"/>
          <p:nvPr/>
        </p:nvSpPr>
        <p:spPr>
          <a:xfrm>
            <a:off x="346434" y="967289"/>
            <a:ext cx="51784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Изпълнява се скрипт, който изпраща наведнъж всички разговори за месеца от централата към </a:t>
            </a:r>
            <a:r>
              <a:rPr lang="en-US" dirty="0"/>
              <a:t>AI</a:t>
            </a:r>
            <a:r>
              <a:rPr lang="bg-BG" dirty="0"/>
              <a:t>, който прави пълна транскрипция и сентиментен анализ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835024-1CD9-BDF9-C603-3479821D62F3}"/>
              </a:ext>
            </a:extLst>
          </p:cNvPr>
          <p:cNvSpPr txBox="1"/>
          <p:nvPr/>
        </p:nvSpPr>
        <p:spPr>
          <a:xfrm>
            <a:off x="6989495" y="989989"/>
            <a:ext cx="672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Линк към демо с няколко записа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733904-D8BD-3EB6-AFD9-6D8AF6AF0E90}"/>
              </a:ext>
            </a:extLst>
          </p:cNvPr>
          <p:cNvSpPr txBox="1"/>
          <p:nvPr/>
        </p:nvSpPr>
        <p:spPr>
          <a:xfrm>
            <a:off x="6130565" y="1428954"/>
            <a:ext cx="57150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https://docs.google.com/spreadsheets/d/1cfpvBINvPV_qizrqMBZEC_dlvV-_U_dAHQBD11rmYws/edit?usp=sharing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335D141-CE9E-3C25-CF34-ED85564AE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038" y="2257133"/>
            <a:ext cx="8909923" cy="363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9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B7A808-D011-CD45-5D9E-B0E58C3FB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DD7FA04B-2B36-57FF-6163-9722771DFB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59546" y="299219"/>
            <a:ext cx="10515600" cy="598438"/>
          </a:xfrm>
        </p:spPr>
        <p:txBody>
          <a:bodyPr/>
          <a:lstStyle/>
          <a:p>
            <a:pPr lvl="0"/>
            <a:r>
              <a:rPr lang="en-US" sz="2400" dirty="0"/>
              <a:t>AI </a:t>
            </a:r>
            <a:r>
              <a:rPr lang="bg-BG" sz="2400" dirty="0"/>
              <a:t>Видеа създадени от снимки </a:t>
            </a:r>
            <a:endParaRPr lang="en-GB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7BE0AC-4A3F-7205-9DD1-62889E0B0BE2}"/>
              </a:ext>
            </a:extLst>
          </p:cNvPr>
          <p:cNvSpPr txBox="1"/>
          <p:nvPr/>
        </p:nvSpPr>
        <p:spPr>
          <a:xfrm>
            <a:off x="346434" y="967289"/>
            <a:ext cx="51784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Създадени примерни рекламни видеа със софтуер, който не достъпен за стандартния потребител в България, но е най-добрия инструмент за създаване на видеа с</a:t>
            </a:r>
            <a:r>
              <a:rPr lang="en-US" dirty="0"/>
              <a:t> AI</a:t>
            </a:r>
            <a:r>
              <a:rPr lang="bg-BG" dirty="0"/>
              <a:t> с ултрареалистични резултати.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CD3690-1939-7219-F98C-86C700567FB3}"/>
              </a:ext>
            </a:extLst>
          </p:cNvPr>
          <p:cNvSpPr txBox="1"/>
          <p:nvPr/>
        </p:nvSpPr>
        <p:spPr>
          <a:xfrm>
            <a:off x="7912905" y="989989"/>
            <a:ext cx="6724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Приложение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80C1D6-D3C5-26EC-A1CE-365DC3BE13D4}"/>
              </a:ext>
            </a:extLst>
          </p:cNvPr>
          <p:cNvSpPr txBox="1"/>
          <p:nvPr/>
        </p:nvSpPr>
        <p:spPr>
          <a:xfrm>
            <a:off x="6130565" y="1428954"/>
            <a:ext cx="57150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bg-BG" dirty="0"/>
              <a:t>Могат да се ползват за кратки рекламни видеа.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3B6057-F00B-9C36-9027-4BFE0A5A7A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50" y="2947867"/>
            <a:ext cx="4176516" cy="27843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68FA81-6002-5D05-DD3B-3228B23E7229}"/>
              </a:ext>
            </a:extLst>
          </p:cNvPr>
          <p:cNvSpPr txBox="1"/>
          <p:nvPr/>
        </p:nvSpPr>
        <p:spPr>
          <a:xfrm>
            <a:off x="1982548" y="2395242"/>
            <a:ext cx="1181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Снимка 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B38561-7C74-D87C-7C28-FD25FED94E05}"/>
              </a:ext>
            </a:extLst>
          </p:cNvPr>
          <p:cNvSpPr txBox="1"/>
          <p:nvPr/>
        </p:nvSpPr>
        <p:spPr>
          <a:xfrm>
            <a:off x="7969307" y="2395242"/>
            <a:ext cx="240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dirty="0"/>
              <a:t>Генерирано видео </a:t>
            </a:r>
            <a:endParaRPr lang="en-US" dirty="0"/>
          </a:p>
        </p:txBody>
      </p:sp>
      <p:pic>
        <p:nvPicPr>
          <p:cNvPr id="10" name="Make_the_car_202506111034_p13yi">
            <a:hlinkClick r:id="" action="ppaction://media"/>
            <a:extLst>
              <a:ext uri="{FF2B5EF4-FFF2-40B4-BE49-F238E27FC236}">
                <a16:creationId xmlns:a16="http://schemas.microsoft.com/office/drawing/2014/main" id="{6647D0D1-CD5F-74C3-EFF0-5362F4C84C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25201" y="2843854"/>
            <a:ext cx="4949945" cy="2784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002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1535</Words>
  <Application>Microsoft Office PowerPoint</Application>
  <PresentationFormat>Widescreen</PresentationFormat>
  <Paragraphs>170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Тема на Office</vt:lpstr>
      <vt:lpstr>SFA AI</vt:lpstr>
      <vt:lpstr>Приложения на геренативен изкуствен интелект в SFA GROUP</vt:lpstr>
      <vt:lpstr>Вече разработени от мен приложения </vt:lpstr>
      <vt:lpstr>AI Уеб чат обучен на фирмена документация</vt:lpstr>
      <vt:lpstr>AI Уеб чат за крайни потребители</vt:lpstr>
      <vt:lpstr>Гласов асистент обучен на ръководоството на CRM</vt:lpstr>
      <vt:lpstr>Транскрипция и анализ на обаждане в реално време</vt:lpstr>
      <vt:lpstr>Транскрипция и сентиментен анализ на вече проведени обаждания</vt:lpstr>
      <vt:lpstr>AI Видеа създадени от снимки </vt:lpstr>
      <vt:lpstr>Възможни приложения на AI по отдели</vt:lpstr>
      <vt:lpstr>PowerPoint Presentation</vt:lpstr>
      <vt:lpstr>Продажби</vt:lpstr>
      <vt:lpstr>Афтърсейлс</vt:lpstr>
      <vt:lpstr>Маркетинг и Продуктов мениджмънт</vt:lpstr>
      <vt:lpstr>Маркетинг и Продуктов мениджмънт</vt:lpstr>
      <vt:lpstr>Клиентско обсулжване</vt:lpstr>
      <vt:lpstr>Човешки ресурси</vt:lpstr>
      <vt:lpstr>Употребявани автомобили</vt:lpstr>
      <vt:lpstr>Лизинг / Брокер /Рент а кар</vt:lpstr>
      <vt:lpstr>Процес на валидиране на предложения</vt:lpstr>
      <vt:lpstr>Процес на селектиране на процеси за отпимизация</vt:lpstr>
      <vt:lpstr>Благодаря!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Стратегически цели  2021</dc:title>
  <dc:creator>Stoyan Jelev</dc:creator>
  <cp:lastModifiedBy>petko.petkov</cp:lastModifiedBy>
  <cp:revision>16</cp:revision>
  <dcterms:created xsi:type="dcterms:W3CDTF">2021-01-27T16:46:46Z</dcterms:created>
  <dcterms:modified xsi:type="dcterms:W3CDTF">2025-07-22T11:21:07Z</dcterms:modified>
</cp:coreProperties>
</file>

<file path=docProps/thumbnail.jpeg>
</file>